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4" r:id="rId3"/>
    <p:sldId id="257" r:id="rId4"/>
    <p:sldId id="265" r:id="rId5"/>
    <p:sldId id="267" r:id="rId6"/>
    <p:sldId id="266" r:id="rId7"/>
    <p:sldId id="268" r:id="rId8"/>
    <p:sldId id="303" r:id="rId9"/>
    <p:sldId id="269" r:id="rId10"/>
    <p:sldId id="260" r:id="rId11"/>
    <p:sldId id="261" r:id="rId12"/>
    <p:sldId id="270" r:id="rId13"/>
    <p:sldId id="271" r:id="rId14"/>
    <p:sldId id="300" r:id="rId15"/>
    <p:sldId id="299" r:id="rId16"/>
    <p:sldId id="272" r:id="rId17"/>
    <p:sldId id="289" r:id="rId18"/>
    <p:sldId id="279" r:id="rId19"/>
    <p:sldId id="278" r:id="rId20"/>
    <p:sldId id="298" r:id="rId21"/>
    <p:sldId id="297" r:id="rId22"/>
    <p:sldId id="290" r:id="rId23"/>
    <p:sldId id="293" r:id="rId24"/>
    <p:sldId id="294" r:id="rId25"/>
    <p:sldId id="295" r:id="rId26"/>
    <p:sldId id="296" r:id="rId27"/>
    <p:sldId id="273" r:id="rId28"/>
    <p:sldId id="274" r:id="rId29"/>
    <p:sldId id="275" r:id="rId30"/>
    <p:sldId id="276" r:id="rId31"/>
    <p:sldId id="301" r:id="rId32"/>
    <p:sldId id="302" r:id="rId33"/>
    <p:sldId id="304" r:id="rId34"/>
    <p:sldId id="277" r:id="rId35"/>
    <p:sldId id="291" r:id="rId36"/>
    <p:sldId id="292" r:id="rId37"/>
  </p:sldIdLst>
  <p:sldSz cx="12192000" cy="6858000"/>
  <p:notesSz cx="6881813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2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6434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AB6A2018-0894-4F42-B753-F6ABD1DC3472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73892"/>
            <a:ext cx="5505450" cy="3660458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6433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FA2EDC9D-0752-41D6-98F3-2142D7E1E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18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DC7C1-9E64-4412-A106-2B0426F0D66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6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DC7C1-9E64-4412-A106-2B0426F0D66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45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DC7C1-9E64-4412-A106-2B0426F0D6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95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DC7C1-9E64-4412-A106-2B0426F0D66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390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DC7C1-9E64-4412-A106-2B0426F0D66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84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DC7C1-9E64-4412-A106-2B0426F0D66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4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DC7C1-9E64-4412-A106-2B0426F0D66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336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9DC7C1-9E64-4412-A106-2B0426F0D6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30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CA7CB-A4F2-4556-AD8E-32456F662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F310A6-4CF7-4DB5-9566-0B34ADA989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BC3C2-1C9A-41D9-BC91-2330421AC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DE5F0A-B982-4373-94D2-3D0F2C80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764F4-D8BE-4C8C-A498-FA7F7DB2D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25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E1639-101E-4473-9C8E-6C49C10BB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C2AA7-35EB-48EA-A526-FBEFDDA92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7CB84-EAA4-4A66-A93E-2779EA918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F6540C-A02D-4757-84C7-C586D2C03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BAAD1-4A2E-4AA9-A0CA-6F146AC12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029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496081-EC4F-48EB-B143-040E95E33C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6D313C-47D9-400D-A7AC-F925E78EB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BF583-C364-4338-89AE-9A38BBACF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860E08-DDBF-42FD-9BC0-465015BEA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C9BFC-AF85-41DF-B9FF-698CF9B23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304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32C0C-2FE0-4E39-B381-9F5714B9C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34BB3-E233-4CAC-8547-BFC8FBACF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195CB-9754-4F01-817E-FFFD8286E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14E16-0B10-4EA3-9EB7-6DEB61765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1CF76A-D9C7-4833-B41D-DDA5428A1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12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BC4E-F289-4B9E-8D34-C574E470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CA424C-C714-437C-BA18-5339CBC132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01EFC-3F52-4500-B24F-0F4A41313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FD010-CE63-4ECC-B1DF-7A5DE68D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72D88-2572-41FC-A27A-7723CD39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6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8B1D-7872-4B78-B31D-34C250868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F559C-0221-4F50-88C1-0B5F2C7C3B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0B1FE4-A5F8-4040-BB48-DABEE3DA6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522F86-C86C-4D51-8B98-76FA2156C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A294E-2BA8-4A6B-9B0A-FB4491ECA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7F31EE-5691-4A21-BCF8-71A3B0579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42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F97FC-DC81-4D2B-B22C-CDCB22690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5DBD4-27FF-4C2F-8F77-B59647184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BD9BF2-E011-466D-923E-8B5DB08720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97437E-A031-4F66-A2A5-4612848053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D7C9F-7625-4757-AC27-199FDBAF6C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9C6C08-9F8F-44B6-B43C-9F57E7A5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41783-D3BB-4C21-AB42-CEBB73C30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29479A-5BA5-46A8-AEF8-52817CD3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31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2F63-F97F-4A1E-8C06-ECDD00B6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305551-CCC9-47DE-BB00-D918C7A4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17171A-ECA1-4FD9-9E2C-6338F562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38BA3-DA54-4B4A-A987-4731A4B45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93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CBD3D5-61CE-467E-AF1B-A6C4263A3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FF1726-7C12-43D7-B6AB-3371D377D0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3620E-383A-44BA-867C-3B33F1E9D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238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27016-E7CA-4BD8-9D5E-D3A56961C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80AED-6609-49F7-9B4E-D633B6FB45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66C1B4-6000-435F-ABB6-9FE29D4D1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B329C0-A131-45EC-A4CD-6476F8AA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FA026-7BC3-4CF5-9B37-4DB3A5308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B918C-FF26-47FE-9892-895CFCE42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55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E559F-038A-40D7-8550-B59BA26F4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6DE300-2F00-4ABC-B502-C33AEDE7B9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7E3289-6817-4B5C-BCEA-F086C642C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888C2-03DC-4C12-A3D5-1595113A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43EE6-42B7-4468-AB61-0EA87F3E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3DB51-FF55-4E7D-A772-258D143C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91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53FD2C-0606-491C-B478-81B63D336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7859E-CB5A-4DB0-8827-D0AAA591D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E9BBC-6D15-4398-8B68-E46A568B33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B095C-847C-4CBE-99F5-73091C86D17E}" type="datetimeFigureOut">
              <a:rPr lang="en-US" smtClean="0"/>
              <a:t>12/21/2019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774B74-91A1-431E-B09F-2E4F89EF65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F52A3-AD75-4406-81EF-AAE3B2C71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F2A91-1228-4DC2-B687-F75AD3AE9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83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gif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1392413" TargetMode="External"/><Relationship Id="rId2" Type="http://schemas.openxmlformats.org/officeDocument/2006/relationships/hyperlink" Target="https://doi.org/10.21105/joss.01237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scipy.org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AFD50-7202-482A-8EF7-DB09C69F41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2700" dirty="0"/>
              <a:t>Defense of Master’s for Applied Physics</a:t>
            </a:r>
            <a:br>
              <a:rPr lang="en-US" dirty="0"/>
            </a:br>
            <a:r>
              <a:rPr lang="en-US" sz="4400" dirty="0"/>
              <a:t>An overview of data science techniques applied to LADC-GEMM data with wavelet applications.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8397D2-753B-461B-9F9A-3155AE0C8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dirty="0"/>
              <a:t>Michael Haas</a:t>
            </a:r>
          </a:p>
          <a:p>
            <a:r>
              <a:rPr lang="en-US" dirty="0"/>
              <a:t>10/16/2019</a:t>
            </a:r>
          </a:p>
          <a:p>
            <a:r>
              <a:rPr lang="en-US" dirty="0"/>
              <a:t>Major professor: Dr. Juliette Ioup</a:t>
            </a:r>
          </a:p>
          <a:p>
            <a:r>
              <a:rPr lang="en-US" dirty="0"/>
              <a:t>Committee members: Dr. </a:t>
            </a:r>
            <a:r>
              <a:rPr lang="en-US" dirty="0" err="1"/>
              <a:t>Puri</a:t>
            </a:r>
            <a:r>
              <a:rPr lang="en-US" dirty="0"/>
              <a:t>, Dr. </a:t>
            </a:r>
            <a:r>
              <a:rPr lang="en-US" dirty="0" err="1"/>
              <a:t>Malkinski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EFEBEB-A1AC-4BAC-809D-4E09342B8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" y="4433914"/>
            <a:ext cx="3069894" cy="2068484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871C93C-BB3E-42C2-804A-E4D51BB08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549" y="5257800"/>
            <a:ext cx="5340309" cy="103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RESENT_sim_thresh50haarGOOD">
            <a:hlinkClick r:id="" action="ppaction://media"/>
            <a:extLst>
              <a:ext uri="{FF2B5EF4-FFF2-40B4-BE49-F238E27FC236}">
                <a16:creationId xmlns:a16="http://schemas.microsoft.com/office/drawing/2014/main" id="{DAE1C7C7-5D41-450D-AB38-7622E9B84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59859" y="4191921"/>
            <a:ext cx="3403294" cy="255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61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2872-E249-4CBB-A45A-DBB916FC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8187C-9D34-4D13-B244-9F063B03F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is noisy.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Want to remove noise.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781702-AAD4-431B-8F9F-672820F1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99172"/>
            <a:ext cx="4936472" cy="2429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EFCE56-FEE0-44E6-865D-8AFC69CEB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06424"/>
            <a:ext cx="4936472" cy="24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7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8F96-12F4-4F93-B7CD-B95BE3A4D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012BD-EC8D-44E5-888F-56F5FF233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wavelet?</a:t>
            </a:r>
          </a:p>
          <a:p>
            <a:r>
              <a:rPr lang="en-US" dirty="0"/>
              <a:t>How is it related to Fourier transform?</a:t>
            </a:r>
          </a:p>
        </p:txBody>
      </p:sp>
      <p:pic>
        <p:nvPicPr>
          <p:cNvPr id="9" name="Picture 8" descr="A person in a black shirt&#10;&#10;Description automatically generated">
            <a:extLst>
              <a:ext uri="{FF2B5EF4-FFF2-40B4-BE49-F238E27FC236}">
                <a16:creationId xmlns:a16="http://schemas.microsoft.com/office/drawing/2014/main" id="{F5A0D8D7-5723-45AC-8D9E-C6B21C884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51" y="210358"/>
            <a:ext cx="2043892" cy="3065838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9EEDF4AE-5CB9-4896-99A2-0077E0A91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608" y="3524042"/>
            <a:ext cx="1903246" cy="24057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694B67-C7C6-4082-BA7B-1E01C68E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19" y="2931116"/>
            <a:ext cx="1389336" cy="1441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6D4AC3-43DA-4CD0-ADF7-1F3478FF4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18229"/>
            <a:ext cx="1951527" cy="1939771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8EDD38-5344-4296-BBCD-8369B2D61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676" y="230188"/>
            <a:ext cx="3000710" cy="1958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B7B28E6-A3E8-4095-B099-3493DEB5B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839" y="4727386"/>
            <a:ext cx="2705187" cy="176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13C19E-512C-4E66-B9A3-61AC376AF1CF}"/>
              </a:ext>
            </a:extLst>
          </p:cNvPr>
          <p:cNvSpPr txBox="1"/>
          <p:nvPr/>
        </p:nvSpPr>
        <p:spPr>
          <a:xfrm>
            <a:off x="6104642" y="3618818"/>
            <a:ext cx="7873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F()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81A51922-3053-451D-85F4-EDEEB5415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932" y="4087172"/>
            <a:ext cx="4450773" cy="248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B94DB9B-EC44-4CB8-93DF-F7E454E7C40D}"/>
              </a:ext>
            </a:extLst>
          </p:cNvPr>
          <p:cNvSpPr txBox="1"/>
          <p:nvPr/>
        </p:nvSpPr>
        <p:spPr>
          <a:xfrm>
            <a:off x="7046784" y="3249486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Ingrid Daubechies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541EAE-0B2F-4721-855D-4ECE1C872008}"/>
              </a:ext>
            </a:extLst>
          </p:cNvPr>
          <p:cNvSpPr txBox="1"/>
          <p:nvPr/>
        </p:nvSpPr>
        <p:spPr>
          <a:xfrm>
            <a:off x="2123780" y="5992297"/>
            <a:ext cx="155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Joseph Fourier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2E929A-0721-4A9A-A898-0E0111C264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0676" y="2805561"/>
            <a:ext cx="1522055" cy="11803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100906-7743-4504-84EB-A03776E8DEA1}"/>
              </a:ext>
            </a:extLst>
          </p:cNvPr>
          <p:cNvSpPr txBox="1"/>
          <p:nvPr/>
        </p:nvSpPr>
        <p:spPr>
          <a:xfrm>
            <a:off x="10839075" y="2882246"/>
            <a:ext cx="10294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i="1" dirty="0"/>
              <a:t>W()</a:t>
            </a: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AACA14A8-0013-437E-9BFA-92DB5573DE32}"/>
              </a:ext>
            </a:extLst>
          </p:cNvPr>
          <p:cNvSpPr/>
          <p:nvPr/>
        </p:nvSpPr>
        <p:spPr>
          <a:xfrm rot="2791480">
            <a:off x="10757031" y="2740358"/>
            <a:ext cx="1620440" cy="89910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BC10CB2D-16FE-401B-AF7E-ED356635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443" y="3492089"/>
            <a:ext cx="1669149" cy="121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Curved Down 30">
            <a:extLst>
              <a:ext uri="{FF2B5EF4-FFF2-40B4-BE49-F238E27FC236}">
                <a16:creationId xmlns:a16="http://schemas.microsoft.com/office/drawing/2014/main" id="{667CFCAB-62DE-47D5-B580-E15EDA15D33D}"/>
              </a:ext>
            </a:extLst>
          </p:cNvPr>
          <p:cNvSpPr/>
          <p:nvPr/>
        </p:nvSpPr>
        <p:spPr>
          <a:xfrm rot="2791480">
            <a:off x="5908611" y="3502683"/>
            <a:ext cx="1620440" cy="89910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F8F62E4-56D8-4BDD-9696-2526203602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29892" y="2190886"/>
            <a:ext cx="2532341" cy="3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2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F572-432B-462F-81B4-5EB984476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wavelet theory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1BEA68-D771-40BA-9A5A-C84048CBC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14253" y="3267317"/>
            <a:ext cx="7667848" cy="3510874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ACD4ADA-E4F6-44F2-ACB8-E511F7697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" y="2878876"/>
            <a:ext cx="370522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Striped Right 7">
            <a:extLst>
              <a:ext uri="{FF2B5EF4-FFF2-40B4-BE49-F238E27FC236}">
                <a16:creationId xmlns:a16="http://schemas.microsoft.com/office/drawing/2014/main" id="{DA0E441E-310A-4FBC-8093-A0EF4D116899}"/>
              </a:ext>
            </a:extLst>
          </p:cNvPr>
          <p:cNvSpPr/>
          <p:nvPr/>
        </p:nvSpPr>
        <p:spPr>
          <a:xfrm>
            <a:off x="3818313" y="3321951"/>
            <a:ext cx="1983971" cy="1637976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8A32B7-0C02-4269-A824-728EDC448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41" y="1911834"/>
            <a:ext cx="5573594" cy="887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188E4A-52FE-4858-9F6C-EAFFAAE55410}"/>
              </a:ext>
            </a:extLst>
          </p:cNvPr>
          <p:cNvSpPr txBox="1"/>
          <p:nvPr/>
        </p:nvSpPr>
        <p:spPr>
          <a:xfrm>
            <a:off x="929041" y="1687478"/>
            <a:ext cx="2935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 can be represented: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11F3B7-52F4-402B-A92A-6CBC6E96108A}"/>
              </a:ext>
            </a:extLst>
          </p:cNvPr>
          <p:cNvSpPr txBox="1"/>
          <p:nvPr/>
        </p:nvSpPr>
        <p:spPr>
          <a:xfrm>
            <a:off x="7373693" y="1842245"/>
            <a:ext cx="2759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Integral to find coefficients: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090C68-F472-4C02-9F74-1EF6F52F4A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693" y="2211577"/>
            <a:ext cx="4610100" cy="8667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8CE1D7A-92F5-4FB3-8E82-F7543385E8D2}"/>
              </a:ext>
            </a:extLst>
          </p:cNvPr>
          <p:cNvSpPr txBox="1"/>
          <p:nvPr/>
        </p:nvSpPr>
        <p:spPr>
          <a:xfrm>
            <a:off x="1979272" y="5628443"/>
            <a:ext cx="173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Or… filter banks:</a:t>
            </a:r>
          </a:p>
        </p:txBody>
      </p:sp>
    </p:spTree>
    <p:extLst>
      <p:ext uri="{BB962C8B-B14F-4D97-AF65-F5344CB8AC3E}">
        <p14:creationId xmlns:p14="http://schemas.microsoft.com/office/powerpoint/2010/main" val="152851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1D7E-E41E-472A-BB38-DA3BCCE7F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wavelets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C10F9-3D37-4A00-811A-EDB02E881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phi, psi</a:t>
            </a:r>
          </a:p>
          <a:p>
            <a:r>
              <a:rPr lang="en-US" dirty="0"/>
              <a:t>Daubechies family</a:t>
            </a:r>
          </a:p>
          <a:p>
            <a:r>
              <a:rPr lang="en-US" dirty="0"/>
              <a:t>db1 == </a:t>
            </a:r>
            <a:r>
              <a:rPr lang="en-US" dirty="0" err="1"/>
              <a:t>Haar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20C6B13-F275-4EBC-8F9F-8F27716D7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876" y="82491"/>
            <a:ext cx="6675724" cy="6668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605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252CEE3F-AB68-49B4-88F5-CCA61285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81000"/>
            <a:ext cx="108966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692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>
            <a:extLst>
              <a:ext uri="{FF2B5EF4-FFF2-40B4-BE49-F238E27FC236}">
                <a16:creationId xmlns:a16="http://schemas.microsoft.com/office/drawing/2014/main" id="{256BB27F-C41E-4439-827E-9CDB0B96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62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4370-845E-4C19-BCB5-107BCFE60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denoising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BAEC-1130-44DB-A3A2-4B3DB096FC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Throw away the bad, keep the good.</a:t>
            </a:r>
          </a:p>
          <a:p>
            <a:pPr lvl="1"/>
            <a:r>
              <a:rPr lang="en-US" dirty="0"/>
              <a:t>Throw away by thresholding.</a:t>
            </a:r>
          </a:p>
          <a:p>
            <a:r>
              <a:rPr lang="en-US" dirty="0"/>
              <a:t>Why It should work.</a:t>
            </a:r>
          </a:p>
          <a:p>
            <a:pPr lvl="1"/>
            <a:r>
              <a:rPr lang="en-US" dirty="0"/>
              <a:t>Wavelet transform “spreads” noise.</a:t>
            </a:r>
          </a:p>
          <a:p>
            <a:r>
              <a:rPr lang="en-US" dirty="0"/>
              <a:t>Some graphs to explain.</a:t>
            </a:r>
          </a:p>
          <a:p>
            <a:r>
              <a:rPr lang="en-US" dirty="0"/>
              <a:t>Into </a:t>
            </a:r>
            <a:r>
              <a:rPr lang="en-US" dirty="0" err="1"/>
              <a:t>unophysics</a:t>
            </a:r>
            <a:endParaRPr lang="en-US" dirty="0"/>
          </a:p>
          <a:p>
            <a:pPr lvl="1"/>
            <a:r>
              <a:rPr lang="en-US" dirty="0" err="1"/>
              <a:t>uno.wavefuncs.wave_clean</a:t>
            </a:r>
            <a:r>
              <a:rPr lang="en-US" dirty="0"/>
              <a:t>(data)</a:t>
            </a:r>
          </a:p>
        </p:txBody>
      </p:sp>
    </p:spTree>
    <p:extLst>
      <p:ext uri="{BB962C8B-B14F-4D97-AF65-F5344CB8AC3E}">
        <p14:creationId xmlns:p14="http://schemas.microsoft.com/office/powerpoint/2010/main" val="2739736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AE10-EC36-4F4E-A13E-63C6C3FBB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for denoising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39036-F6FC-4A28-AE67-4188A18458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0" y="1548215"/>
            <a:ext cx="6019874" cy="4056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4A3B22-3B4F-4037-80EB-C6A1E1036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58" y="2942304"/>
            <a:ext cx="5520712" cy="37198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90CD1-A162-49AC-83FA-E26D0037051E}"/>
              </a:ext>
            </a:extLst>
          </p:cNvPr>
          <p:cNvSpPr txBox="1"/>
          <p:nvPr/>
        </p:nvSpPr>
        <p:spPr>
          <a:xfrm>
            <a:off x="4143163" y="5846544"/>
            <a:ext cx="1705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TL: hard TR: soft</a:t>
            </a:r>
          </a:p>
          <a:p>
            <a:r>
              <a:rPr lang="en-US" dirty="0"/>
              <a:t>BL: </a:t>
            </a:r>
            <a:r>
              <a:rPr lang="en-US" dirty="0" err="1"/>
              <a:t>orig</a:t>
            </a:r>
            <a:r>
              <a:rPr lang="en-US" dirty="0"/>
              <a:t>  BR: all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5151AE-FEFA-4DC6-89E6-87534131CBA1}"/>
              </a:ext>
            </a:extLst>
          </p:cNvPr>
          <p:cNvSpPr txBox="1"/>
          <p:nvPr/>
        </p:nvSpPr>
        <p:spPr>
          <a:xfrm>
            <a:off x="838200" y="5846544"/>
            <a:ext cx="2851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thresholding on 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321073-574B-4ABC-9C07-A55CF074AFFA}"/>
              </a:ext>
            </a:extLst>
          </p:cNvPr>
          <p:cNvSpPr txBox="1"/>
          <p:nvPr/>
        </p:nvSpPr>
        <p:spPr>
          <a:xfrm>
            <a:off x="7752682" y="1690688"/>
            <a:ext cx="2706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Effect of varying threshold:</a:t>
            </a:r>
          </a:p>
          <a:p>
            <a:r>
              <a:rPr lang="en-US" dirty="0"/>
              <a:t>Top: soft</a:t>
            </a:r>
          </a:p>
          <a:p>
            <a:r>
              <a:rPr lang="en-US" dirty="0"/>
              <a:t>Bot: hard</a:t>
            </a:r>
          </a:p>
        </p:txBody>
      </p:sp>
    </p:spTree>
    <p:extLst>
      <p:ext uri="{BB962C8B-B14F-4D97-AF65-F5344CB8AC3E}">
        <p14:creationId xmlns:p14="http://schemas.microsoft.com/office/powerpoint/2010/main" val="792580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71743-0426-4531-BD84-651D403E0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results – RBIO5.5 vs. </a:t>
            </a:r>
            <a:r>
              <a:rPr lang="en-US" dirty="0" err="1"/>
              <a:t>Haar</a:t>
            </a:r>
            <a:br>
              <a:rPr lang="en-US" dirty="0"/>
            </a:br>
            <a:r>
              <a:rPr lang="en-US" dirty="0"/>
              <a:t>Simulated Nerve Signal, noise added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0D3A11-3802-4D28-B794-577096CDB56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690688"/>
            <a:ext cx="10972800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59D499-C523-4729-9FE3-30A5A4E495E6}"/>
              </a:ext>
            </a:extLst>
          </p:cNvPr>
          <p:cNvSpPr txBox="1"/>
          <p:nvPr/>
        </p:nvSpPr>
        <p:spPr>
          <a:xfrm>
            <a:off x="707922" y="2545527"/>
            <a:ext cx="10663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Denoised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Noised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A6E4AA-A412-47E8-BDF8-39D8D6012182}"/>
              </a:ext>
            </a:extLst>
          </p:cNvPr>
          <p:cNvSpPr txBox="1"/>
          <p:nvPr/>
        </p:nvSpPr>
        <p:spPr>
          <a:xfrm>
            <a:off x="4760281" y="5893356"/>
            <a:ext cx="26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Zoomed in, 3 spikes visible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37D3BE-18F4-4DA5-B454-63875ED6EA2C}"/>
              </a:ext>
            </a:extLst>
          </p:cNvPr>
          <p:cNvSpPr txBox="1"/>
          <p:nvPr/>
        </p:nvSpPr>
        <p:spPr>
          <a:xfrm>
            <a:off x="2188877" y="1933441"/>
            <a:ext cx="122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RBIO5.5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B77DE-35CD-41F5-B291-929BD0E1DB86}"/>
              </a:ext>
            </a:extLst>
          </p:cNvPr>
          <p:cNvSpPr txBox="1"/>
          <p:nvPr/>
        </p:nvSpPr>
        <p:spPr>
          <a:xfrm>
            <a:off x="6819347" y="1933441"/>
            <a:ext cx="122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Haar</a:t>
            </a:r>
            <a:r>
              <a:rPr lang="en-US" dirty="0"/>
              <a:t>/db1</a:t>
            </a:r>
          </a:p>
        </p:txBody>
      </p:sp>
    </p:spTree>
    <p:extLst>
      <p:ext uri="{BB962C8B-B14F-4D97-AF65-F5344CB8AC3E}">
        <p14:creationId xmlns:p14="http://schemas.microsoft.com/office/powerpoint/2010/main" val="1198453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40D1-C39D-45DC-8B01-ABAA8B04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decomposition (simulated - Clean)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15FC3-545D-4DA8-8486-46AED4214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51" y="1868892"/>
            <a:ext cx="5852172" cy="4261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D2058-7654-4788-B168-BB57CC52D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3" y="1868892"/>
            <a:ext cx="5852172" cy="4261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68B67-3A36-4DC1-8653-CC34CD77E5C3}"/>
              </a:ext>
            </a:extLst>
          </p:cNvPr>
          <p:cNvSpPr txBox="1"/>
          <p:nvPr/>
        </p:nvSpPr>
        <p:spPr>
          <a:xfrm>
            <a:off x="2491587" y="6308209"/>
            <a:ext cx="175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 err="1"/>
              <a:t>Thresholded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35FF2-8165-4B72-B9B8-1D66C0835F3B}"/>
              </a:ext>
            </a:extLst>
          </p:cNvPr>
          <p:cNvSpPr txBox="1"/>
          <p:nvPr/>
        </p:nvSpPr>
        <p:spPr>
          <a:xfrm>
            <a:off x="8318111" y="6308209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Thresholded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948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79534-3F66-4928-8E1F-8499699F7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5EE57-2F21-4D7B-AB98-50E7DF3CE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LADC data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Wavelets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Automatic Searching Algorithm (WIP)</a:t>
            </a:r>
          </a:p>
          <a:p>
            <a:r>
              <a:rPr lang="en-US" dirty="0"/>
              <a:t>LIGO Based Clustering Algorithm (WIP)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D42EF96-DD34-4EFB-863B-A01F6452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949" y="1167938"/>
            <a:ext cx="3014749" cy="22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37E43CD-91D7-4ADD-9345-A5CC6C43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7698" y="37407"/>
            <a:ext cx="3014749" cy="22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13205252-4319-4FA3-9049-09F8ED554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98469"/>
            <a:ext cx="3014749" cy="226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8FA7AD-F5BE-4915-851C-B201F16605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3952" y="2433406"/>
            <a:ext cx="4153593" cy="33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6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40D1-C39D-45DC-8B01-ABAA8B047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 decomposition (simulated - Noisy)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15FC3-545D-4DA8-8486-46AED4214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51" y="2047097"/>
            <a:ext cx="5852172" cy="42611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CD2058-7654-4788-B168-BB57CC52D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3" y="2047097"/>
            <a:ext cx="5852172" cy="4261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268B67-3A36-4DC1-8653-CC34CD77E5C3}"/>
              </a:ext>
            </a:extLst>
          </p:cNvPr>
          <p:cNvSpPr txBox="1"/>
          <p:nvPr/>
        </p:nvSpPr>
        <p:spPr>
          <a:xfrm>
            <a:off x="2491587" y="6308209"/>
            <a:ext cx="175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</a:t>
            </a:r>
            <a:r>
              <a:rPr lang="en-US" dirty="0" err="1"/>
              <a:t>Thresholded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035FF2-8165-4B72-B9B8-1D66C0835F3B}"/>
              </a:ext>
            </a:extLst>
          </p:cNvPr>
          <p:cNvSpPr txBox="1"/>
          <p:nvPr/>
        </p:nvSpPr>
        <p:spPr>
          <a:xfrm>
            <a:off x="8318111" y="6308209"/>
            <a:ext cx="1356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Thresholded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8799D1-90A2-43F2-8279-83F9FFE9D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735" y="2047097"/>
            <a:ext cx="5852172" cy="42611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3B2C6E-9FEE-4804-BA03-0029EFABA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7" y="2047097"/>
            <a:ext cx="5852172" cy="4261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2BDC81-D723-4D2E-BCFE-21B9BE080E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351" y="1868893"/>
            <a:ext cx="5852172" cy="42611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B7183D-AE57-4FF9-AFE0-940D4B253A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03" y="1868893"/>
            <a:ext cx="5852172" cy="426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52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_thresh30000haarGOOD">
            <a:hlinkClick r:id="" action="ppaction://media"/>
            <a:extLst>
              <a:ext uri="{FF2B5EF4-FFF2-40B4-BE49-F238E27FC236}">
                <a16:creationId xmlns:a16="http://schemas.microsoft.com/office/drawing/2014/main" id="{2B225A64-444A-4947-B17B-05C00CFAB4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2418" y="336313"/>
            <a:ext cx="8247164" cy="618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8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7ED70-EB3A-4932-AEC7-66F8B128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Thresholding ideas: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F5029-F0B5-446A-9A84-9FEE52F43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948"/>
            <a:ext cx="4729316" cy="51176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Create simulated waveform</a:t>
            </a:r>
          </a:p>
          <a:p>
            <a:r>
              <a:rPr lang="en-US" dirty="0"/>
              <a:t>Add noise</a:t>
            </a:r>
          </a:p>
          <a:p>
            <a:r>
              <a:rPr lang="en-US" dirty="0"/>
              <a:t>For each wavelet:</a:t>
            </a:r>
          </a:p>
          <a:p>
            <a:pPr lvl="1"/>
            <a:r>
              <a:rPr lang="en-US" dirty="0"/>
              <a:t>For range of thresholds:</a:t>
            </a:r>
          </a:p>
          <a:p>
            <a:pPr lvl="2"/>
            <a:r>
              <a:rPr lang="en-US" dirty="0"/>
              <a:t>Compute </a:t>
            </a:r>
            <a:r>
              <a:rPr lang="en-US" dirty="0" err="1"/>
              <a:t>thresholded</a:t>
            </a:r>
            <a:r>
              <a:rPr lang="en-US" dirty="0"/>
              <a:t> waveform</a:t>
            </a:r>
          </a:p>
          <a:p>
            <a:pPr lvl="2"/>
            <a:r>
              <a:rPr lang="en-US" dirty="0"/>
              <a:t>Compute RMS error compared to original clean waveform</a:t>
            </a:r>
          </a:p>
          <a:p>
            <a:r>
              <a:rPr lang="en-US" dirty="0"/>
              <a:t>Plot</a:t>
            </a:r>
          </a:p>
          <a:p>
            <a:endParaRPr lang="en-US" dirty="0"/>
          </a:p>
          <a:p>
            <a:r>
              <a:rPr lang="en-US" dirty="0"/>
              <a:t>Chose soft from early initial testing, should investigate more in future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F58FE7-25F4-4D66-B693-0FE6360C295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59" y="365125"/>
            <a:ext cx="6497653" cy="25857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B0840E-978C-4EF7-9186-8A5A3B740A8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159" y="3141690"/>
            <a:ext cx="6497653" cy="3351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85D4CC2-196B-4E79-ABEA-F8776EA64F1D}"/>
              </a:ext>
            </a:extLst>
          </p:cNvPr>
          <p:cNvSpPr txBox="1"/>
          <p:nvPr/>
        </p:nvSpPr>
        <p:spPr>
          <a:xfrm>
            <a:off x="7592226" y="2957024"/>
            <a:ext cx="231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 data + noise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03B003-103B-4B37-ADE4-B44AA36C2D7B}"/>
              </a:ext>
            </a:extLst>
          </p:cNvPr>
          <p:cNvSpPr txBox="1"/>
          <p:nvPr/>
        </p:nvSpPr>
        <p:spPr>
          <a:xfrm>
            <a:off x="7493673" y="6428091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 curve for </a:t>
            </a:r>
            <a:r>
              <a:rPr lang="en-US" dirty="0" err="1"/>
              <a:t>Haar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24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F3BC-720D-46B4-BEE3-A4C27C83A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Wavelets tested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4E344-A372-48C1-B378-D3041589E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Biorthogonal (15)</a:t>
            </a:r>
          </a:p>
          <a:p>
            <a:r>
              <a:rPr lang="en-US" dirty="0"/>
              <a:t>Reverse Biorthogonal (15)</a:t>
            </a:r>
          </a:p>
          <a:p>
            <a:r>
              <a:rPr lang="en-US" dirty="0" err="1"/>
              <a:t>Coiflet</a:t>
            </a:r>
            <a:r>
              <a:rPr lang="en-US" dirty="0"/>
              <a:t> (17)</a:t>
            </a:r>
          </a:p>
          <a:p>
            <a:r>
              <a:rPr lang="en-US" dirty="0" err="1"/>
              <a:t>Daubechies</a:t>
            </a:r>
            <a:r>
              <a:rPr lang="en-US" dirty="0"/>
              <a:t> (38)</a:t>
            </a:r>
          </a:p>
          <a:p>
            <a:r>
              <a:rPr lang="en-US" dirty="0" err="1"/>
              <a:t>Symlets</a:t>
            </a:r>
            <a:r>
              <a:rPr lang="en-US" dirty="0"/>
              <a:t> (19)</a:t>
            </a:r>
          </a:p>
          <a:p>
            <a:r>
              <a:rPr lang="en-US" dirty="0"/>
              <a:t>Meyers FIR (1)</a:t>
            </a:r>
          </a:p>
          <a:p>
            <a:r>
              <a:rPr lang="en-US" dirty="0" err="1"/>
              <a:t>Haar</a:t>
            </a:r>
            <a:r>
              <a:rPr lang="en-US" dirty="0"/>
              <a:t> (1)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2DC201-F8D4-4B3B-9B3A-C95B06BE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082" y="1690688"/>
            <a:ext cx="6747828" cy="489414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E775681-1A35-44BB-9B8F-09B1F29A871E}"/>
              </a:ext>
            </a:extLst>
          </p:cNvPr>
          <p:cNvCxnSpPr/>
          <p:nvPr/>
        </p:nvCxnSpPr>
        <p:spPr>
          <a:xfrm>
            <a:off x="3732361" y="3619709"/>
            <a:ext cx="2691441" cy="270294"/>
          </a:xfrm>
          <a:prstGeom prst="straightConnector1">
            <a:avLst/>
          </a:prstGeom>
          <a:ln w="168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555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15C95-A7F8-436E-8873-2E27BAB56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thresholding choice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9F1C8-1359-4421-9DE6-81AC70AEF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2923"/>
            <a:ext cx="10515600" cy="4824040"/>
          </a:xfrm>
        </p:spPr>
        <p:txBody>
          <a:bodyPr/>
          <a:lstStyle/>
          <a:p>
            <a:r>
              <a:rPr lang="en-US" dirty="0"/>
              <a:t>Paper by </a:t>
            </a:r>
            <a:r>
              <a:rPr lang="en-US" dirty="0" err="1"/>
              <a:t>Donoho</a:t>
            </a:r>
            <a:r>
              <a:rPr lang="en-US" dirty="0"/>
              <a:t> and Johnstone:</a:t>
            </a:r>
          </a:p>
          <a:p>
            <a:r>
              <a:rPr lang="en-US" sz="2000" dirty="0"/>
              <a:t>Ideal Spatial Adaptation via Wavelet Shrinkage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64FC5-5F2E-46EA-9D5F-BFB356B8C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6931"/>
            <a:ext cx="4365647" cy="37607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C2B3E1-687E-4BB4-8C10-C34339B5C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938" y="1352923"/>
            <a:ext cx="6127062" cy="550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830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769BD-FCBE-4E6D-9DCE-377F64DC7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Fourier vs. Wavelets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6D703-D469-4AF8-9EE3-A37D7EA06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93" y="1690686"/>
            <a:ext cx="5633919" cy="48021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8A25FA-7770-4EA6-ADE1-0726B20A3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190" y="1690686"/>
            <a:ext cx="5525257" cy="462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44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8D39-AADC-4B90-9D2D-3BFD9EE2A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choose, </a:t>
            </a:r>
            <a:r>
              <a:rPr lang="en-US" dirty="0" err="1"/>
              <a:t>VisuShrink</a:t>
            </a:r>
            <a:r>
              <a:rPr lang="en-US" dirty="0"/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BEBFFE-4662-4F2C-9518-6C9FBFEAD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816" y="3349980"/>
            <a:ext cx="9417984" cy="2136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FC335A-B8DC-45AF-B225-749A9E491061}"/>
              </a:ext>
            </a:extLst>
          </p:cNvPr>
          <p:cNvSpPr txBox="1"/>
          <p:nvPr/>
        </p:nvSpPr>
        <p:spPr>
          <a:xfrm>
            <a:off x="310963" y="5486399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0.67448… is the 75</a:t>
            </a:r>
            <a:r>
              <a:rPr lang="en-US" baseline="30000" dirty="0"/>
              <a:t>th</a:t>
            </a:r>
            <a:r>
              <a:rPr lang="en-US" dirty="0"/>
              <a:t> quantile of the underlying noise distribution </a:t>
            </a:r>
            <a:r>
              <a:rPr lang="en-US" dirty="0" err="1"/>
              <a:t>ppf</a:t>
            </a:r>
            <a:r>
              <a:rPr lang="en-US" dirty="0"/>
              <a:t>, assumed Gaussian here.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501C2-E3CD-4165-A6BF-211FBA6B5680}"/>
              </a:ext>
            </a:extLst>
          </p:cNvPr>
          <p:cNvSpPr txBox="1"/>
          <p:nvPr/>
        </p:nvSpPr>
        <p:spPr>
          <a:xfrm>
            <a:off x="838200" y="1690688"/>
            <a:ext cx="4077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median absolute deviation of the most detailed wavelet coefficients to find estimate of the noise and then normalize to the length of the data.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16A8C4-5455-433D-B266-E20EF9512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7848"/>
            <a:ext cx="2612371" cy="190213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EB9931B8-419A-41C5-A554-2FDFD62C2AD0}"/>
              </a:ext>
            </a:extLst>
          </p:cNvPr>
          <p:cNvSpPr/>
          <p:nvPr/>
        </p:nvSpPr>
        <p:spPr>
          <a:xfrm rot="1412006">
            <a:off x="4914116" y="2432805"/>
            <a:ext cx="1509974" cy="587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FA6C0D0-97C2-4D96-A789-65A89B082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375" y="3305527"/>
            <a:ext cx="4162425" cy="1066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660DA2-8A98-4222-83BE-995F2AAF93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0937" y="1658906"/>
            <a:ext cx="3272885" cy="132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00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9438-7ED0-48E0-812E-238E466CB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008E1-0498-496B-8530-D1C70E37DF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A3730D-81E0-48DA-B307-232D6412A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2707" y="1027906"/>
            <a:ext cx="4891093" cy="556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22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35F5E-F0FB-4A8B-9288-91D31FA51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77204" cy="1325563"/>
          </a:xfrm>
        </p:spPr>
        <p:txBody>
          <a:bodyPr/>
          <a:lstStyle/>
          <a:p>
            <a:r>
              <a:rPr lang="en-US" dirty="0"/>
              <a:t>Work in progress – automatic finding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55A01-ABC0-4314-8FD9-3A2B067FC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Problem:</a:t>
            </a:r>
          </a:p>
          <a:p>
            <a:pPr lvl="1"/>
            <a:r>
              <a:rPr lang="en-US" dirty="0"/>
              <a:t>Want to find lots of small “interesting” parts of files in large swaths of nothing.</a:t>
            </a:r>
          </a:p>
          <a:p>
            <a:r>
              <a:rPr lang="en-US" dirty="0"/>
              <a:t>General idea:</a:t>
            </a:r>
          </a:p>
          <a:p>
            <a:pPr lvl="1"/>
            <a:r>
              <a:rPr lang="en-US" dirty="0"/>
              <a:t>Get  𝑁</a:t>
            </a:r>
            <a:r>
              <a:rPr lang="en-US" baseline="-25000" dirty="0"/>
              <a:t>𝑓𝑖𝑙𝑒𝑠</a:t>
            </a:r>
            <a:r>
              <a:rPr lang="en-US" dirty="0"/>
              <a:t>  of interest from ULL detection database</a:t>
            </a:r>
          </a:p>
          <a:p>
            <a:pPr lvl="1"/>
            <a:r>
              <a:rPr lang="en-US" dirty="0"/>
              <a:t>For each file in files:</a:t>
            </a:r>
          </a:p>
          <a:p>
            <a:pPr lvl="2"/>
            <a:r>
              <a:rPr lang="en-US" dirty="0"/>
              <a:t>Split into  𝑁</a:t>
            </a:r>
            <a:r>
              <a:rPr lang="en-US" baseline="-25000" dirty="0"/>
              <a:t>𝑠𝑝𝑙𝑖𝑡</a:t>
            </a:r>
            <a:r>
              <a:rPr lang="en-US" dirty="0"/>
              <a:t>  pieces</a:t>
            </a:r>
          </a:p>
          <a:p>
            <a:pPr lvl="2"/>
            <a:r>
              <a:rPr lang="en-US" dirty="0"/>
              <a:t>For each piece:</a:t>
            </a:r>
          </a:p>
          <a:p>
            <a:pPr lvl="2"/>
            <a:r>
              <a:rPr lang="en-US" dirty="0"/>
              <a:t>Apply wavelet shrinkage algorithm to clean noise</a:t>
            </a:r>
          </a:p>
          <a:p>
            <a:pPr lvl="2"/>
            <a:r>
              <a:rPr lang="en-US" dirty="0"/>
              <a:t>Apply "quick" estimator</a:t>
            </a:r>
          </a:p>
          <a:p>
            <a:pPr lvl="2"/>
            <a:r>
              <a:rPr lang="en-US" dirty="0"/>
              <a:t>If frequency of interest found:</a:t>
            </a:r>
          </a:p>
          <a:p>
            <a:pPr lvl="3"/>
            <a:r>
              <a:rPr lang="en-US" dirty="0" err="1"/>
              <a:t>fft</a:t>
            </a:r>
            <a:r>
              <a:rPr lang="en-US" dirty="0"/>
              <a:t> based power/energy calculation</a:t>
            </a:r>
          </a:p>
          <a:p>
            <a:pPr lvl="3"/>
            <a:r>
              <a:rPr lang="en-US" dirty="0"/>
              <a:t>If power in frequency band of interest:</a:t>
            </a:r>
          </a:p>
          <a:p>
            <a:pPr lvl="4"/>
            <a:r>
              <a:rPr lang="en-US" dirty="0"/>
              <a:t>If file "small" enough, or "other" good enough criteria:</a:t>
            </a:r>
          </a:p>
          <a:p>
            <a:pPr lvl="5"/>
            <a:r>
              <a:rPr lang="en-US" dirty="0"/>
              <a:t>add to interesting file </a:t>
            </a:r>
            <a:r>
              <a:rPr lang="en-US" dirty="0" err="1"/>
              <a:t>peice</a:t>
            </a:r>
            <a:r>
              <a:rPr lang="en-US" dirty="0"/>
              <a:t> list</a:t>
            </a:r>
          </a:p>
          <a:p>
            <a:pPr lvl="4"/>
            <a:r>
              <a:rPr lang="en-US" dirty="0" err="1"/>
              <a:t>ElseIf</a:t>
            </a:r>
            <a:r>
              <a:rPr lang="en-US" dirty="0"/>
              <a:t> not small enough:</a:t>
            </a:r>
          </a:p>
          <a:p>
            <a:pPr lvl="5"/>
            <a:r>
              <a:rPr lang="en-US" dirty="0"/>
              <a:t>split into  𝑁</a:t>
            </a:r>
            <a:r>
              <a:rPr lang="en-US" baseline="-25000" dirty="0"/>
              <a:t>𝑠𝑝𝑙𝑖𝑡</a:t>
            </a:r>
            <a:r>
              <a:rPr lang="en-US" dirty="0"/>
              <a:t>  and start back at estimator stage</a:t>
            </a:r>
          </a:p>
          <a:p>
            <a:pPr lvl="3"/>
            <a:r>
              <a:rPr lang="en-US" dirty="0"/>
              <a:t>Else:</a:t>
            </a:r>
          </a:p>
          <a:p>
            <a:pPr lvl="4"/>
            <a:r>
              <a:rPr lang="en-US" dirty="0"/>
              <a:t>toss file </a:t>
            </a:r>
            <a:r>
              <a:rPr lang="en-US" dirty="0" err="1"/>
              <a:t>peice</a:t>
            </a:r>
            <a:endParaRPr lang="en-US" dirty="0"/>
          </a:p>
          <a:p>
            <a:pPr lvl="2"/>
            <a:r>
              <a:rPr lang="en-US" dirty="0"/>
              <a:t>Else:</a:t>
            </a:r>
          </a:p>
          <a:p>
            <a:pPr lvl="3"/>
            <a:r>
              <a:rPr lang="en-US" dirty="0"/>
              <a:t>toss file </a:t>
            </a:r>
            <a:r>
              <a:rPr lang="en-US" dirty="0" err="1"/>
              <a:t>peice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713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39B9C-EEA5-4678-81F2-8449C7CF5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chart of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0A55D1-8D03-40F0-A74B-B131367D230C}"/>
              </a:ext>
            </a:extLst>
          </p:cNvPr>
          <p:cNvSpPr/>
          <p:nvPr/>
        </p:nvSpPr>
        <p:spPr>
          <a:xfrm>
            <a:off x="1693025" y="1690688"/>
            <a:ext cx="8805950" cy="66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Full file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979F5-8BB1-46CB-B18A-B65BC2CEE442}"/>
              </a:ext>
            </a:extLst>
          </p:cNvPr>
          <p:cNvSpPr/>
          <p:nvPr/>
        </p:nvSpPr>
        <p:spPr>
          <a:xfrm>
            <a:off x="1693025" y="2768455"/>
            <a:ext cx="1440873" cy="66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file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60C64E-1CEF-402F-B39F-F23B6F05ACDF}"/>
              </a:ext>
            </a:extLst>
          </p:cNvPr>
          <p:cNvSpPr/>
          <p:nvPr/>
        </p:nvSpPr>
        <p:spPr>
          <a:xfrm>
            <a:off x="7252853" y="2768454"/>
            <a:ext cx="1440873" cy="66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file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B85854-F08E-49D9-B196-E36540A6A86B}"/>
              </a:ext>
            </a:extLst>
          </p:cNvPr>
          <p:cNvSpPr/>
          <p:nvPr/>
        </p:nvSpPr>
        <p:spPr>
          <a:xfrm>
            <a:off x="3534294" y="2768454"/>
            <a:ext cx="1440873" cy="66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file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8FA69F-FF6B-43A6-93EF-5DA7B47CB1E2}"/>
              </a:ext>
            </a:extLst>
          </p:cNvPr>
          <p:cNvSpPr/>
          <p:nvPr/>
        </p:nvSpPr>
        <p:spPr>
          <a:xfrm>
            <a:off x="5375563" y="2768455"/>
            <a:ext cx="1440873" cy="66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8955CE-90DE-48B5-B5D4-65F941CC25E5}"/>
              </a:ext>
            </a:extLst>
          </p:cNvPr>
          <p:cNvSpPr/>
          <p:nvPr/>
        </p:nvSpPr>
        <p:spPr>
          <a:xfrm>
            <a:off x="9058102" y="2774197"/>
            <a:ext cx="1440873" cy="660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file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947A624-BE48-4E04-856F-5E6457FE0E43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512915" y="4337341"/>
            <a:ext cx="0" cy="1026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E3F026-FE80-4DFE-9670-04F2D13EC6BD}"/>
              </a:ext>
            </a:extLst>
          </p:cNvPr>
          <p:cNvSpPr txBox="1"/>
          <p:nvPr/>
        </p:nvSpPr>
        <p:spPr>
          <a:xfrm flipH="1">
            <a:off x="1469967" y="4569897"/>
            <a:ext cx="53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701DC8-0373-4AF8-9F06-BBA21792E14A}"/>
              </a:ext>
            </a:extLst>
          </p:cNvPr>
          <p:cNvSpPr txBox="1"/>
          <p:nvPr/>
        </p:nvSpPr>
        <p:spPr>
          <a:xfrm flipH="1">
            <a:off x="3073629" y="4415018"/>
            <a:ext cx="53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55BB25-1E59-4A7A-909E-D07350583809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3427614" y="4268953"/>
            <a:ext cx="435033" cy="670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49FB5B87-C04E-4553-BD62-E4B71D23CC38}"/>
              </a:ext>
            </a:extLst>
          </p:cNvPr>
          <p:cNvSpPr/>
          <p:nvPr/>
        </p:nvSpPr>
        <p:spPr>
          <a:xfrm>
            <a:off x="1022464" y="5363862"/>
            <a:ext cx="980901" cy="3444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23A2213-6FB7-4335-AD04-3E6FB1398434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4876800" y="5496115"/>
            <a:ext cx="681644" cy="372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0988657-DBCD-4245-BEB6-25E541F25DFF}"/>
              </a:ext>
            </a:extLst>
          </p:cNvPr>
          <p:cNvSpPr txBox="1"/>
          <p:nvPr/>
        </p:nvSpPr>
        <p:spPr>
          <a:xfrm flipH="1">
            <a:off x="4628111" y="5650159"/>
            <a:ext cx="53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26DA92-D722-4391-857C-3109DCE5DE25}"/>
              </a:ext>
            </a:extLst>
          </p:cNvPr>
          <p:cNvSpPr txBox="1"/>
          <p:nvPr/>
        </p:nvSpPr>
        <p:spPr>
          <a:xfrm flipH="1">
            <a:off x="2932313" y="5599774"/>
            <a:ext cx="53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9A0A10-7406-4D13-9DE8-CBC1D791AA06}"/>
              </a:ext>
            </a:extLst>
          </p:cNvPr>
          <p:cNvSpPr/>
          <p:nvPr/>
        </p:nvSpPr>
        <p:spPr>
          <a:xfrm>
            <a:off x="2358043" y="6279564"/>
            <a:ext cx="980901" cy="3444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A241D9-A003-454A-AC12-485BA2F4C87D}"/>
              </a:ext>
            </a:extLst>
          </p:cNvPr>
          <p:cNvCxnSpPr>
            <a:cxnSpLocks/>
            <a:stCxn id="46" idx="1"/>
          </p:cNvCxnSpPr>
          <p:nvPr/>
        </p:nvCxnSpPr>
        <p:spPr>
          <a:xfrm>
            <a:off x="2848494" y="5496115"/>
            <a:ext cx="0" cy="783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BEE5C8D-44F9-4981-840A-93A11A4F56C2}"/>
              </a:ext>
            </a:extLst>
          </p:cNvPr>
          <p:cNvCxnSpPr>
            <a:stCxn id="4" idx="2"/>
            <a:endCxn id="5" idx="0"/>
          </p:cNvCxnSpPr>
          <p:nvPr/>
        </p:nvCxnSpPr>
        <p:spPr>
          <a:xfrm flipH="1">
            <a:off x="2413462" y="2351233"/>
            <a:ext cx="3682538" cy="41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9A76815-CEEC-4829-B09A-446415289E30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6096000" y="2351233"/>
            <a:ext cx="0" cy="41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FEAA768-789B-4544-AC7B-DE9EC704C2DC}"/>
              </a:ext>
            </a:extLst>
          </p:cNvPr>
          <p:cNvCxnSpPr>
            <a:stCxn id="4" idx="2"/>
            <a:endCxn id="9" idx="0"/>
          </p:cNvCxnSpPr>
          <p:nvPr/>
        </p:nvCxnSpPr>
        <p:spPr>
          <a:xfrm>
            <a:off x="6096000" y="2351233"/>
            <a:ext cx="3682539" cy="422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29B5E202-D64B-48F7-8B04-2344FB6C2949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4254731" y="2351233"/>
            <a:ext cx="1841269" cy="41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473C2B0-9939-4807-90A2-9248B4910C88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096000" y="2351233"/>
            <a:ext cx="1877290" cy="417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lowchart: Decision 43">
            <a:extLst>
              <a:ext uri="{FF2B5EF4-FFF2-40B4-BE49-F238E27FC236}">
                <a16:creationId xmlns:a16="http://schemas.microsoft.com/office/drawing/2014/main" id="{AB1A188F-5084-45CE-8225-5A5284DDAA81}"/>
              </a:ext>
            </a:extLst>
          </p:cNvPr>
          <p:cNvSpPr/>
          <p:nvPr/>
        </p:nvSpPr>
        <p:spPr>
          <a:xfrm>
            <a:off x="1399308" y="3715547"/>
            <a:ext cx="2028306" cy="110681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Quick Estimate</a:t>
            </a:r>
          </a:p>
        </p:txBody>
      </p:sp>
      <p:sp>
        <p:nvSpPr>
          <p:cNvPr id="46" name="Flowchart: Decision 45">
            <a:extLst>
              <a:ext uri="{FF2B5EF4-FFF2-40B4-BE49-F238E27FC236}">
                <a16:creationId xmlns:a16="http://schemas.microsoft.com/office/drawing/2014/main" id="{DA19FD7C-DAF4-43A4-ABDB-15D35FD4EA69}"/>
              </a:ext>
            </a:extLst>
          </p:cNvPr>
          <p:cNvSpPr/>
          <p:nvPr/>
        </p:nvSpPr>
        <p:spPr>
          <a:xfrm>
            <a:off x="2848494" y="4942709"/>
            <a:ext cx="2028306" cy="110681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FFT</a:t>
            </a:r>
          </a:p>
        </p:txBody>
      </p:sp>
      <p:sp>
        <p:nvSpPr>
          <p:cNvPr id="47" name="Flowchart: Decision 46">
            <a:extLst>
              <a:ext uri="{FF2B5EF4-FFF2-40B4-BE49-F238E27FC236}">
                <a16:creationId xmlns:a16="http://schemas.microsoft.com/office/drawing/2014/main" id="{74A7271D-4A24-4979-9DFC-6A02AF93D7AB}"/>
              </a:ext>
            </a:extLst>
          </p:cNvPr>
          <p:cNvSpPr/>
          <p:nvPr/>
        </p:nvSpPr>
        <p:spPr>
          <a:xfrm>
            <a:off x="5558444" y="5315379"/>
            <a:ext cx="2028306" cy="1106811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enough?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256AFB0-5DA9-4422-88ED-A93EA1B8BE30}"/>
              </a:ext>
            </a:extLst>
          </p:cNvPr>
          <p:cNvCxnSpPr>
            <a:cxnSpLocks/>
            <a:stCxn id="47" idx="2"/>
            <a:endCxn id="51" idx="1"/>
          </p:cNvCxnSpPr>
          <p:nvPr/>
        </p:nvCxnSpPr>
        <p:spPr>
          <a:xfrm>
            <a:off x="6572597" y="6422190"/>
            <a:ext cx="1194959" cy="7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1917096-DC3B-4587-8C64-D31C32314366}"/>
              </a:ext>
            </a:extLst>
          </p:cNvPr>
          <p:cNvSpPr txBox="1"/>
          <p:nvPr/>
        </p:nvSpPr>
        <p:spPr>
          <a:xfrm flipH="1">
            <a:off x="6744738" y="6368834"/>
            <a:ext cx="53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215E045-2193-41AC-A80B-C5F467D5D035}"/>
              </a:ext>
            </a:extLst>
          </p:cNvPr>
          <p:cNvSpPr/>
          <p:nvPr/>
        </p:nvSpPr>
        <p:spPr>
          <a:xfrm>
            <a:off x="7767556" y="6219940"/>
            <a:ext cx="1452652" cy="5458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 it!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F3E0607-F22C-4EAF-A9E4-BDC7C851FF57}"/>
              </a:ext>
            </a:extLst>
          </p:cNvPr>
          <p:cNvCxnSpPr>
            <a:cxnSpLocks/>
            <a:stCxn id="47" idx="0"/>
          </p:cNvCxnSpPr>
          <p:nvPr/>
        </p:nvCxnSpPr>
        <p:spPr>
          <a:xfrm>
            <a:off x="6572597" y="5315379"/>
            <a:ext cx="11949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790B94E-235D-4645-B28A-553D690DC87C}"/>
              </a:ext>
            </a:extLst>
          </p:cNvPr>
          <p:cNvSpPr txBox="1"/>
          <p:nvPr/>
        </p:nvSpPr>
        <p:spPr>
          <a:xfrm flipH="1">
            <a:off x="6722224" y="4949442"/>
            <a:ext cx="530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A8088D5-B22F-44F8-A318-3567A9AB780B}"/>
              </a:ext>
            </a:extLst>
          </p:cNvPr>
          <p:cNvSpPr/>
          <p:nvPr/>
        </p:nvSpPr>
        <p:spPr>
          <a:xfrm>
            <a:off x="7767556" y="4983441"/>
            <a:ext cx="1601585" cy="660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Split file again</a:t>
            </a:r>
          </a:p>
        </p:txBody>
      </p: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EEEC68C9-B5F2-4B06-ABF8-BD5B4AB7933D}"/>
              </a:ext>
            </a:extLst>
          </p:cNvPr>
          <p:cNvCxnSpPr>
            <a:stCxn id="61" idx="0"/>
          </p:cNvCxnSpPr>
          <p:nvPr/>
        </p:nvCxnSpPr>
        <p:spPr>
          <a:xfrm rot="16200000" flipV="1">
            <a:off x="5237040" y="1652132"/>
            <a:ext cx="1026583" cy="56360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F2781EA-D6D6-4DF4-926B-D91925F92E8D}"/>
              </a:ext>
            </a:extLst>
          </p:cNvPr>
          <p:cNvCxnSpPr>
            <a:cxnSpLocks/>
            <a:stCxn id="5" idx="2"/>
            <a:endCxn id="44" idx="0"/>
          </p:cNvCxnSpPr>
          <p:nvPr/>
        </p:nvCxnSpPr>
        <p:spPr>
          <a:xfrm flipH="1">
            <a:off x="2413461" y="3429000"/>
            <a:ext cx="1" cy="286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83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52AF5-8989-4D28-90C9-2632D2881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LADC Data – lots of it…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004EED-192F-4468-B498-57275F4E5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years of deployments</a:t>
            </a:r>
          </a:p>
          <a:p>
            <a:r>
              <a:rPr lang="en-US" dirty="0"/>
              <a:t>Multiple months per deployment</a:t>
            </a:r>
          </a:p>
          <a:p>
            <a:r>
              <a:rPr lang="en-US" dirty="0"/>
              <a:t>Multiple buoys per deployment</a:t>
            </a:r>
          </a:p>
          <a:p>
            <a:r>
              <a:rPr lang="en-US" dirty="0"/>
              <a:t>Multiple hydrophones per buoy</a:t>
            </a:r>
          </a:p>
          <a:p>
            <a:r>
              <a:rPr lang="en-US" dirty="0"/>
              <a:t>Hi-def, 192kHz sampling rate</a:t>
            </a:r>
          </a:p>
          <a:p>
            <a:r>
              <a:rPr lang="en-US" dirty="0"/>
              <a:t>&gt; 10’s of terabytes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A62FE-B45B-44B4-B488-D8B8D962B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611219"/>
            <a:ext cx="3717137" cy="24288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9A0BD0-B999-4122-A93D-389452886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4967"/>
            <a:ext cx="5201057" cy="35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167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503E-8EDC-4B70-BD1F-6C6BFD2A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E1B19FDD-0DCB-49A6-B294-6E907D230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549" y="1466846"/>
            <a:ext cx="5696902" cy="5391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7178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CA83-C0AC-4332-9F84-238916A6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(WIP) Clustering Algorithm From LIGO Black Hole Merger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11A54-A503-4834-AA0D-D65D89E5D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LIGO related paper showing a technique for clustering on time-frequency plots to find transient signals</a:t>
            </a:r>
          </a:p>
          <a:p>
            <a:r>
              <a:rPr lang="en-US" dirty="0"/>
              <a:t>Algorithm consists of 4 steps</a:t>
            </a:r>
          </a:p>
          <a:p>
            <a:pPr lvl="1"/>
            <a:r>
              <a:rPr lang="en-US" dirty="0"/>
              <a:t>create a time-frequency plot</a:t>
            </a:r>
          </a:p>
          <a:p>
            <a:pPr lvl="2"/>
            <a:r>
              <a:rPr lang="en-US" dirty="0"/>
              <a:t>can use any 1D data to 2-D TF algorithm, STFT (with or without filter), wavelets, etc. The analysis was all done with STFT, no window; but they mention that in practice they all should be valid to a certain degree.</a:t>
            </a:r>
          </a:p>
          <a:p>
            <a:pPr lvl="1"/>
            <a:r>
              <a:rPr lang="en-US" dirty="0"/>
              <a:t>threshold pixels, resulting in 0,1</a:t>
            </a:r>
          </a:p>
          <a:p>
            <a:pPr lvl="1"/>
            <a:r>
              <a:rPr lang="en-US" dirty="0"/>
              <a:t>cluster pixels</a:t>
            </a:r>
          </a:p>
          <a:p>
            <a:pPr lvl="2"/>
            <a:r>
              <a:rPr lang="en-US" dirty="0"/>
              <a:t>they use geometric clustering based on strength of neighbors</a:t>
            </a:r>
          </a:p>
          <a:p>
            <a:pPr lvl="1"/>
            <a:r>
              <a:rPr lang="en-US" dirty="0"/>
              <a:t>threshold clusters on total power in cluster</a:t>
            </a:r>
          </a:p>
          <a:p>
            <a:pPr lvl="2"/>
            <a:r>
              <a:rPr lang="en-US" dirty="0"/>
              <a:t>these results are the signals of interest</a:t>
            </a:r>
          </a:p>
          <a:p>
            <a:r>
              <a:rPr lang="en-US" dirty="0"/>
              <a:t>Example from the paper: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4DD40-32BC-4EAE-8FAC-617FA4E2C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037" y="3631512"/>
            <a:ext cx="4105169" cy="323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87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5503E-8EDC-4B70-BD1F-6C6BFD2A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B9C9DBD-037F-49BF-A746-8588930EE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81" y="3518415"/>
            <a:ext cx="3778740" cy="33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3A0E1D4-23AB-4477-B3A1-AF8C2B22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651" y="3955371"/>
            <a:ext cx="5124029" cy="281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43163EDD-70A2-47D6-8B54-305EF5317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84" y="1485263"/>
            <a:ext cx="36480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0FC230A5-64F9-486D-8C08-84E6BEE5B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3081" y="1027906"/>
            <a:ext cx="362902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586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98B6C-BBB4-4E86-B09B-30EC7BB3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C460E-CC1A-498B-B12B-DF648418F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My partner, Rachel for putting up with me for these years while I code all night.</a:t>
            </a:r>
          </a:p>
          <a:p>
            <a:r>
              <a:rPr lang="en-US" sz="3200" dirty="0"/>
              <a:t>Dr. Ioup for always believing in me and encouraging me to continue.</a:t>
            </a:r>
          </a:p>
          <a:p>
            <a:r>
              <a:rPr lang="en-US" dirty="0"/>
              <a:t>My family, parents and others who have helped throughout, both financially and emotionally.</a:t>
            </a:r>
          </a:p>
          <a:p>
            <a:r>
              <a:rPr lang="en-US" sz="2400" dirty="0"/>
              <a:t>The open source community, none of this would be possible without years of volunteer contributions.</a:t>
            </a:r>
          </a:p>
        </p:txBody>
      </p:sp>
    </p:spTree>
    <p:extLst>
      <p:ext uri="{BB962C8B-B14F-4D97-AF65-F5344CB8AC3E}">
        <p14:creationId xmlns:p14="http://schemas.microsoft.com/office/powerpoint/2010/main" val="262292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CAE8-B908-4A98-940F-F7D4D5D70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0C81-1F55-436C-A28B-63B5AC74A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40000" lnSpcReduction="20000"/>
          </a:bodyPr>
          <a:lstStyle/>
          <a:p>
            <a:endParaRPr lang="en-US" dirty="0"/>
          </a:p>
          <a:p>
            <a:r>
              <a:rPr lang="en-US" dirty="0"/>
              <a:t>Proceedings of the LADC-GEMM 2017 Gulf of Mexico Experiment, LADC-GEMM</a:t>
            </a:r>
          </a:p>
          <a:p>
            <a:r>
              <a:rPr lang="en-US" dirty="0"/>
              <a:t>Banshee GUI Reference Code; Britt Aguda, Kirk Bienvenu</a:t>
            </a:r>
          </a:p>
          <a:p>
            <a:r>
              <a:rPr lang="en-US" dirty="0" err="1"/>
              <a:t>Donoho</a:t>
            </a:r>
            <a:r>
              <a:rPr lang="en-US" dirty="0"/>
              <a:t> and I.M. Johnstone. Ideal Spatial Adaptation via Wavelet Shrinkage. </a:t>
            </a:r>
            <a:r>
              <a:rPr lang="en-US" dirty="0" err="1"/>
              <a:t>Biometrika</a:t>
            </a:r>
            <a:r>
              <a:rPr lang="en-US" dirty="0"/>
              <a:t>. Vol. 81, No. 3, pp.425-455, 1994. DOI:10.1093/</a:t>
            </a:r>
            <a:r>
              <a:rPr lang="en-US" dirty="0" err="1"/>
              <a:t>biomet</a:t>
            </a:r>
            <a:r>
              <a:rPr lang="en-US" dirty="0"/>
              <a:t>/81.3.425</a:t>
            </a:r>
          </a:p>
          <a:p>
            <a:r>
              <a:rPr lang="en-US" dirty="0"/>
              <a:t>Gregory R. Lee, Ralf </a:t>
            </a:r>
            <a:r>
              <a:rPr lang="en-US" dirty="0" err="1"/>
              <a:t>Gommers</a:t>
            </a:r>
            <a:r>
              <a:rPr lang="en-US" dirty="0"/>
              <a:t>, Filip Wasilewski, Kai </a:t>
            </a:r>
            <a:r>
              <a:rPr lang="en-US" dirty="0" err="1"/>
              <a:t>Wohlfahrt</a:t>
            </a:r>
            <a:r>
              <a:rPr lang="en-US" dirty="0"/>
              <a:t>, Aaron O’Leary (2019). </a:t>
            </a:r>
            <a:r>
              <a:rPr lang="en-US" dirty="0" err="1"/>
              <a:t>PyWavelets</a:t>
            </a:r>
            <a:r>
              <a:rPr lang="en-US" dirty="0"/>
              <a:t>: A Python package for wavelet analysis. Journal of Open Source Software, 4(36), 1237, </a:t>
            </a:r>
            <a:r>
              <a:rPr lang="en-US" dirty="0">
                <a:hlinkClick r:id="rId2"/>
              </a:rPr>
              <a:t>https://doi.org/10.21105/joss.01237</a:t>
            </a:r>
            <a:r>
              <a:rPr lang="en-US" dirty="0"/>
              <a:t>.</a:t>
            </a:r>
          </a:p>
          <a:p>
            <a:r>
              <a:rPr lang="en-US" dirty="0"/>
              <a:t>Hodgkin, A. L.; Huxley, A. F. (1952). </a:t>
            </a:r>
            <a:r>
              <a:rPr lang="en-US" dirty="0">
                <a:hlinkClick r:id="rId3"/>
              </a:rPr>
              <a:t>"A quantitative description of membrane current and its application to conduction and excitation in nerve"</a:t>
            </a:r>
            <a:r>
              <a:rPr lang="en-US" dirty="0"/>
              <a:t>. </a:t>
            </a:r>
            <a:r>
              <a:rPr lang="en-US" i="1" dirty="0"/>
              <a:t>The Journal of Physiology</a:t>
            </a:r>
            <a:r>
              <a:rPr lang="en-US" dirty="0"/>
              <a:t>. </a:t>
            </a:r>
            <a:r>
              <a:rPr lang="en-US" b="1" dirty="0"/>
              <a:t>117</a:t>
            </a:r>
            <a:r>
              <a:rPr lang="en-US" dirty="0"/>
              <a:t> (4): 500–544</a:t>
            </a:r>
          </a:p>
          <a:p>
            <a:r>
              <a:rPr lang="en-US" dirty="0"/>
              <a:t>Introduction to Wavelets and Wavelet Transforms, BGG</a:t>
            </a:r>
          </a:p>
          <a:p>
            <a:r>
              <a:rPr lang="en-US" dirty="0"/>
              <a:t>Spectral Analysis of Signals, </a:t>
            </a:r>
            <a:r>
              <a:rPr lang="en-US" dirty="0" err="1"/>
              <a:t>Stoica</a:t>
            </a:r>
            <a:r>
              <a:rPr lang="en-US" dirty="0"/>
              <a:t>/Moses</a:t>
            </a:r>
          </a:p>
          <a:p>
            <a:r>
              <a:rPr lang="fr-FR" dirty="0"/>
              <a:t>Théorie analytique de la chaleur, </a:t>
            </a:r>
            <a:r>
              <a:rPr lang="en-US" dirty="0"/>
              <a:t>Joseph Fourier, 1822</a:t>
            </a:r>
          </a:p>
          <a:p>
            <a:r>
              <a:rPr lang="en-US" dirty="0"/>
              <a:t>10 Lectures, Daubechies</a:t>
            </a:r>
          </a:p>
          <a:p>
            <a:r>
              <a:rPr lang="en-US" dirty="0"/>
              <a:t>Wavelets and Filter Banks, Strang/Nguyen</a:t>
            </a:r>
          </a:p>
          <a:p>
            <a:r>
              <a:rPr lang="en-US" dirty="0"/>
              <a:t>The Fourier Transform and its Applications, Bracewell</a:t>
            </a:r>
          </a:p>
          <a:p>
            <a:r>
              <a:rPr lang="en-US" dirty="0"/>
              <a:t>The World According to Wavelets, Barbara Burke Hubbard</a:t>
            </a:r>
          </a:p>
          <a:p>
            <a:r>
              <a:rPr lang="en-US" dirty="0">
                <a:hlinkClick r:id="rId4"/>
              </a:rPr>
              <a:t>https://docs.scipy.org</a:t>
            </a:r>
            <a:endParaRPr lang="en-US" dirty="0"/>
          </a:p>
          <a:p>
            <a:r>
              <a:rPr lang="en-US" dirty="0"/>
              <a:t>Etc. (more available upon request), e.g. myriad Wikipedia articles for both reference finding and images</a:t>
            </a:r>
          </a:p>
        </p:txBody>
      </p:sp>
    </p:spTree>
    <p:extLst>
      <p:ext uri="{BB962C8B-B14F-4D97-AF65-F5344CB8AC3E}">
        <p14:creationId xmlns:p14="http://schemas.microsoft.com/office/powerpoint/2010/main" val="1908977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022E-705F-49D9-9114-3EB8A9E80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072E0-BC77-4475-A3EB-6F4CAF9CF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Try to remove noise from extracellular recordings of neural action potential waveforms (spike trains) with the least amount of distortion of the original shapes.</a:t>
            </a:r>
          </a:p>
          <a:p>
            <a:r>
              <a:rPr lang="en-US" dirty="0"/>
              <a:t>Try wavelet denoising techniques and develop ideas about how to improve this.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FCCF6A-68C4-49DC-8F1F-AB52A8A7676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87421" y="4043614"/>
            <a:ext cx="4604908" cy="2583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FC7938-9301-43B8-972A-9CDFAEADC5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288" y="3651891"/>
            <a:ext cx="6489291" cy="2975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4714E-47EC-4F47-9F6D-F36CCEF5D8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955" y="627853"/>
            <a:ext cx="3276624" cy="8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615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9ABBA-DB31-49AA-965B-FA08582BC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What is a neural spike?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1219B-95F7-44BC-9672-B9BE59609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942" y="1825625"/>
            <a:ext cx="5496234" cy="4351338"/>
          </a:xfrm>
        </p:spPr>
        <p:txBody>
          <a:bodyPr/>
          <a:lstStyle/>
          <a:p>
            <a:r>
              <a:rPr lang="en-US" dirty="0"/>
              <a:t>“Action potential”</a:t>
            </a:r>
          </a:p>
          <a:p>
            <a:r>
              <a:rPr lang="en-US" dirty="0"/>
              <a:t>Neural conductance model</a:t>
            </a:r>
          </a:p>
          <a:p>
            <a:r>
              <a:rPr lang="en-US" dirty="0"/>
              <a:t>Information carrier of brain</a:t>
            </a:r>
          </a:p>
          <a:p>
            <a:r>
              <a:rPr lang="en-US" dirty="0"/>
              <a:t>Activates muscles</a:t>
            </a:r>
          </a:p>
          <a:p>
            <a:r>
              <a:rPr lang="en-US" dirty="0"/>
              <a:t>Transmits sensor info</a:t>
            </a:r>
          </a:p>
          <a:p>
            <a:r>
              <a:rPr lang="en-US" dirty="0"/>
              <a:t>“Integrate and fire” idea implies spikes</a:t>
            </a:r>
          </a:p>
          <a:p>
            <a:r>
              <a:rPr lang="en-US" dirty="0"/>
              <a:t>Neuron, synapse, dendrite, axon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3B5233-9BBC-4F28-9612-B6C80070B834}"/>
              </a:ext>
            </a:extLst>
          </p:cNvPr>
          <p:cNvSpPr txBox="1"/>
          <p:nvPr/>
        </p:nvSpPr>
        <p:spPr>
          <a:xfrm>
            <a:off x="6164825" y="1690688"/>
            <a:ext cx="55720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100 Billion neurons in human brain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100 Trillion connections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9C12EE-61DD-4B4C-A3CB-717F0B0EA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825" y="2872164"/>
            <a:ext cx="5572038" cy="30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64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BC229-7468-493D-92CC-22F64337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2015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99497-6D9A-4C8F-A4CB-ECEA93C42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2015 data is available through an FTP connection to ULL</a:t>
            </a:r>
          </a:p>
          <a:p>
            <a:r>
              <a:rPr lang="en-US" dirty="0"/>
              <a:t>2015 (and 2017) data have ULL detections database</a:t>
            </a:r>
          </a:p>
          <a:p>
            <a:r>
              <a:rPr lang="en-US" dirty="0"/>
              <a:t>How to access this data easily?</a:t>
            </a:r>
          </a:p>
          <a:p>
            <a:pPr lvl="1"/>
            <a:r>
              <a:rPr lang="en-US" dirty="0"/>
              <a:t>Obtain files</a:t>
            </a:r>
          </a:p>
          <a:p>
            <a:pPr lvl="1"/>
            <a:r>
              <a:rPr lang="en-US" dirty="0"/>
              <a:t>Read files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078556-C2A6-4779-B8EA-FFC4CBD77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50644"/>
            <a:ext cx="5257800" cy="344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607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4F32-774C-4F8A-80FF-BE5B0B54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4DCBD3-92B7-49D7-B3CD-BD6AC7B7E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789" y="1376122"/>
            <a:ext cx="8600011" cy="548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099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A5549-3A4D-4127-9ADB-4585378E5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2017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67975-D4AF-4EB3-A683-5B5B0ED28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Obtained multiple hard drives with ~20TB of files</a:t>
            </a:r>
          </a:p>
          <a:p>
            <a:r>
              <a:rPr lang="en-US" dirty="0"/>
              <a:t>How to access?</a:t>
            </a:r>
          </a:p>
          <a:p>
            <a:pPr lvl="1"/>
            <a:r>
              <a:rPr lang="en-US" dirty="0"/>
              <a:t>How to obtain files</a:t>
            </a:r>
          </a:p>
          <a:p>
            <a:pPr lvl="1"/>
            <a:r>
              <a:rPr lang="en-US" dirty="0"/>
              <a:t>How to read (same as 2015)</a:t>
            </a:r>
          </a:p>
          <a:p>
            <a:r>
              <a:rPr lang="en-US" dirty="0"/>
              <a:t>Want some helper functions around cleaning the data…</a:t>
            </a:r>
          </a:p>
        </p:txBody>
      </p:sp>
    </p:spTree>
    <p:extLst>
      <p:ext uri="{BB962C8B-B14F-4D97-AF65-F5344CB8AC3E}">
        <p14:creationId xmlns:p14="http://schemas.microsoft.com/office/powerpoint/2010/main" val="60419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A00E-0523-490D-8502-C9C44363F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C7E87-8300-43E0-9022-4FAE123DD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unophysics</a:t>
            </a:r>
            <a:r>
              <a:rPr lang="en-US" dirty="0"/>
              <a:t> as </a:t>
            </a:r>
            <a:r>
              <a:rPr lang="en-US" dirty="0" err="1"/>
              <a:t>uno</a:t>
            </a:r>
            <a:endParaRPr lang="en-US" dirty="0"/>
          </a:p>
          <a:p>
            <a:r>
              <a:rPr lang="en-US" dirty="0"/>
              <a:t>Then everything is easy.</a:t>
            </a:r>
          </a:p>
          <a:p>
            <a:r>
              <a:rPr lang="en-US" dirty="0"/>
              <a:t>Python uses pip</a:t>
            </a:r>
          </a:p>
          <a:p>
            <a:pPr lvl="1"/>
            <a:r>
              <a:rPr lang="en-US" dirty="0"/>
              <a:t>In order to install library, library needs to be in particular form</a:t>
            </a:r>
          </a:p>
          <a:p>
            <a:pPr lvl="1"/>
            <a:r>
              <a:rPr lang="en-US" dirty="0"/>
              <a:t>Then, made public on </a:t>
            </a:r>
            <a:r>
              <a:rPr lang="en-US" dirty="0" err="1"/>
              <a:t>pypi</a:t>
            </a:r>
            <a:endParaRPr lang="en-US" dirty="0"/>
          </a:p>
          <a:p>
            <a:pPr lvl="2"/>
            <a:r>
              <a:rPr lang="en-US" dirty="0"/>
              <a:t>Can ‘pip install </a:t>
            </a:r>
            <a:r>
              <a:rPr lang="en-US" dirty="0" err="1"/>
              <a:t>unophysics</a:t>
            </a:r>
            <a:r>
              <a:rPr lang="en-US" dirty="0"/>
              <a:t>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160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FF9DEEFF-6966-4022-A607-D4E5BB52E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371" y="-2479570"/>
            <a:ext cx="12455371" cy="933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42A126-6D03-4FE3-80B2-A36A9AB86C8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>
            <a:normAutofit/>
          </a:bodyPr>
          <a:lstStyle/>
          <a:p>
            <a:r>
              <a:rPr lang="en-US" sz="2800" dirty="0"/>
              <a:t>Aside: FOSS and Open Scientific Computing vs. other alternatives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878BF-9257-4929-B705-26F43FB8D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937" y="4830455"/>
            <a:ext cx="5742327" cy="16624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79BCC9-B7EA-44D3-878C-1FFCF4EA8C75}"/>
              </a:ext>
            </a:extLst>
          </p:cNvPr>
          <p:cNvSpPr txBox="1"/>
          <p:nvPr/>
        </p:nvSpPr>
        <p:spPr>
          <a:xfrm>
            <a:off x="7275379" y="2274838"/>
            <a:ext cx="4494885" cy="2308324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+ scientific stack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Produces good, correct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by NASA and many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free software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 open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Created by many thousands of people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actual reproducible science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6818A-0A3D-4C30-8961-50EB9C9B119F}"/>
              </a:ext>
            </a:extLst>
          </p:cNvPr>
          <p:cNvSpPr txBox="1"/>
          <p:nvPr/>
        </p:nvSpPr>
        <p:spPr>
          <a:xfrm>
            <a:off x="0" y="3814792"/>
            <a:ext cx="3890937" cy="203132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MatLab</a:t>
            </a:r>
            <a:r>
              <a:rPr lang="en-US" dirty="0"/>
              <a:t> + Mathematica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Produces good, correct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by NASA and many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Costs money (sometimes a lot!)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Can’t usually see source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Hard to share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45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1798-FC43-484A-8057-16B897CF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demo</a:t>
            </a:r>
          </a:p>
        </p:txBody>
      </p:sp>
    </p:spTree>
    <p:extLst>
      <p:ext uri="{BB962C8B-B14F-4D97-AF65-F5344CB8AC3E}">
        <p14:creationId xmlns:p14="http://schemas.microsoft.com/office/powerpoint/2010/main" val="1921453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8200</TotalTime>
  <Words>1306</Words>
  <Application>Microsoft Office PowerPoint</Application>
  <PresentationFormat>Widescreen</PresentationFormat>
  <Paragraphs>239</Paragraphs>
  <Slides>36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Defense of Master’s for Applied Physics An overview of data science techniques applied to LADC-GEMM data with wavelet applications.</vt:lpstr>
      <vt:lpstr>Topics:</vt:lpstr>
      <vt:lpstr>LADC Data – lots of it…</vt:lpstr>
      <vt:lpstr>2015 Data</vt:lpstr>
      <vt:lpstr>Live site</vt:lpstr>
      <vt:lpstr>2017 Data</vt:lpstr>
      <vt:lpstr>Python package</vt:lpstr>
      <vt:lpstr>Aside: FOSS and Open Scientific Computing vs. other alternatives</vt:lpstr>
      <vt:lpstr>Notebook demo</vt:lpstr>
      <vt:lpstr>Clean data</vt:lpstr>
      <vt:lpstr>Wavelet Analysis</vt:lpstr>
      <vt:lpstr>Some wavelet theory</vt:lpstr>
      <vt:lpstr>Some wavelets</vt:lpstr>
      <vt:lpstr>PowerPoint Presentation</vt:lpstr>
      <vt:lpstr>PowerPoint Presentation</vt:lpstr>
      <vt:lpstr>Wavelet denoising</vt:lpstr>
      <vt:lpstr>Thresholding for denoising</vt:lpstr>
      <vt:lpstr>Thresholding results – RBIO5.5 vs. Haar Simulated Nerve Signal, noise added</vt:lpstr>
      <vt:lpstr>Wavelet decomposition (simulated - Clean)</vt:lpstr>
      <vt:lpstr>Wavelet decomposition (simulated - Noisy)</vt:lpstr>
      <vt:lpstr>PowerPoint Presentation</vt:lpstr>
      <vt:lpstr>Thresholding ideas:</vt:lpstr>
      <vt:lpstr>Wavelets tested</vt:lpstr>
      <vt:lpstr>Automatic thresholding choice</vt:lpstr>
      <vt:lpstr>Fourier vs. Wavelets</vt:lpstr>
      <vt:lpstr>How to choose, VisuShrink:</vt:lpstr>
      <vt:lpstr>Notebook demo</vt:lpstr>
      <vt:lpstr>Work in progress – automatic finding algorithm</vt:lpstr>
      <vt:lpstr>Flow chart of algorithm</vt:lpstr>
      <vt:lpstr>Notebook demo</vt:lpstr>
      <vt:lpstr>(WIP) Clustering Algorithm From LIGO Black Hole Merger Search</vt:lpstr>
      <vt:lpstr>Notebook demo</vt:lpstr>
      <vt:lpstr>Thanks:</vt:lpstr>
      <vt:lpstr>references</vt:lpstr>
      <vt:lpstr>What?</vt:lpstr>
      <vt:lpstr>What is a neural spike?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Haas</dc:creator>
  <cp:lastModifiedBy>Michael Haas</cp:lastModifiedBy>
  <cp:revision>60</cp:revision>
  <cp:lastPrinted>2019-10-16T18:54:14Z</cp:lastPrinted>
  <dcterms:created xsi:type="dcterms:W3CDTF">2019-10-11T02:10:27Z</dcterms:created>
  <dcterms:modified xsi:type="dcterms:W3CDTF">2019-12-21T09:57:42Z</dcterms:modified>
</cp:coreProperties>
</file>